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0115112C-617D-4500-B442-38127B4B2E81}" type="datetimeFigureOut">
              <a:rPr lang="nl-NL" smtClean="0"/>
              <a:t>14-7-2019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A77BC6F-E415-4B38-877C-8E3E90ABF826}" type="slidenum">
              <a:rPr lang="nl-NL" smtClean="0"/>
              <a:t>‹nr.›</a:t>
            </a:fld>
            <a:endParaRPr lang="nl-NL"/>
          </a:p>
        </p:txBody>
      </p:sp>
    </p:spTree>
    <p:extLst>
      <p:ext uri="{BB962C8B-B14F-4D97-AF65-F5344CB8AC3E}">
        <p14:creationId xmlns:p14="http://schemas.microsoft.com/office/powerpoint/2010/main" val="4276354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0115112C-617D-4500-B442-38127B4B2E81}" type="datetimeFigureOut">
              <a:rPr lang="nl-NL" smtClean="0"/>
              <a:t>14-7-2019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A77BC6F-E415-4B38-877C-8E3E90ABF826}" type="slidenum">
              <a:rPr lang="nl-NL" smtClean="0"/>
              <a:t>‹nr.›</a:t>
            </a:fld>
            <a:endParaRPr lang="nl-NL"/>
          </a:p>
        </p:txBody>
      </p:sp>
    </p:spTree>
    <p:extLst>
      <p:ext uri="{BB962C8B-B14F-4D97-AF65-F5344CB8AC3E}">
        <p14:creationId xmlns:p14="http://schemas.microsoft.com/office/powerpoint/2010/main" val="766585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0115112C-617D-4500-B442-38127B4B2E81}" type="datetimeFigureOut">
              <a:rPr lang="nl-NL" smtClean="0"/>
              <a:t>14-7-2019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A77BC6F-E415-4B38-877C-8E3E90ABF826}" type="slidenum">
              <a:rPr lang="nl-NL" smtClean="0"/>
              <a:t>‹nr.›</a:t>
            </a:fld>
            <a:endParaRPr lang="nl-NL"/>
          </a:p>
        </p:txBody>
      </p:sp>
    </p:spTree>
    <p:extLst>
      <p:ext uri="{BB962C8B-B14F-4D97-AF65-F5344CB8AC3E}">
        <p14:creationId xmlns:p14="http://schemas.microsoft.com/office/powerpoint/2010/main" val="789544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0115112C-617D-4500-B442-38127B4B2E81}" type="datetimeFigureOut">
              <a:rPr lang="nl-NL" smtClean="0"/>
              <a:t>14-7-2019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A77BC6F-E415-4B38-877C-8E3E90ABF826}" type="slidenum">
              <a:rPr lang="nl-NL" smtClean="0"/>
              <a:t>‹nr.›</a:t>
            </a:fld>
            <a:endParaRPr lang="nl-NL"/>
          </a:p>
        </p:txBody>
      </p:sp>
    </p:spTree>
    <p:extLst>
      <p:ext uri="{BB962C8B-B14F-4D97-AF65-F5344CB8AC3E}">
        <p14:creationId xmlns:p14="http://schemas.microsoft.com/office/powerpoint/2010/main" val="5769767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0115112C-617D-4500-B442-38127B4B2E81}" type="datetimeFigureOut">
              <a:rPr lang="nl-NL" smtClean="0"/>
              <a:t>14-7-2019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A77BC6F-E415-4B38-877C-8E3E90ABF826}" type="slidenum">
              <a:rPr lang="nl-NL" smtClean="0"/>
              <a:t>‹nr.›</a:t>
            </a:fld>
            <a:endParaRPr lang="nl-NL"/>
          </a:p>
        </p:txBody>
      </p:sp>
    </p:spTree>
    <p:extLst>
      <p:ext uri="{BB962C8B-B14F-4D97-AF65-F5344CB8AC3E}">
        <p14:creationId xmlns:p14="http://schemas.microsoft.com/office/powerpoint/2010/main" val="1017426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0115112C-617D-4500-B442-38127B4B2E81}" type="datetimeFigureOut">
              <a:rPr lang="nl-NL" smtClean="0"/>
              <a:t>14-7-2019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EA77BC6F-E415-4B38-877C-8E3E90ABF826}" type="slidenum">
              <a:rPr lang="nl-NL" smtClean="0"/>
              <a:t>‹nr.›</a:t>
            </a:fld>
            <a:endParaRPr lang="nl-NL"/>
          </a:p>
        </p:txBody>
      </p:sp>
    </p:spTree>
    <p:extLst>
      <p:ext uri="{BB962C8B-B14F-4D97-AF65-F5344CB8AC3E}">
        <p14:creationId xmlns:p14="http://schemas.microsoft.com/office/powerpoint/2010/main" val="2607615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0115112C-617D-4500-B442-38127B4B2E81}" type="datetimeFigureOut">
              <a:rPr lang="nl-NL" smtClean="0"/>
              <a:t>14-7-2019</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EA77BC6F-E415-4B38-877C-8E3E90ABF826}" type="slidenum">
              <a:rPr lang="nl-NL" smtClean="0"/>
              <a:t>‹nr.›</a:t>
            </a:fld>
            <a:endParaRPr lang="nl-NL"/>
          </a:p>
        </p:txBody>
      </p:sp>
    </p:spTree>
    <p:extLst>
      <p:ext uri="{BB962C8B-B14F-4D97-AF65-F5344CB8AC3E}">
        <p14:creationId xmlns:p14="http://schemas.microsoft.com/office/powerpoint/2010/main" val="1496912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0115112C-617D-4500-B442-38127B4B2E81}" type="datetimeFigureOut">
              <a:rPr lang="nl-NL" smtClean="0"/>
              <a:t>14-7-2019</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EA77BC6F-E415-4B38-877C-8E3E90ABF826}" type="slidenum">
              <a:rPr lang="nl-NL" smtClean="0"/>
              <a:t>‹nr.›</a:t>
            </a:fld>
            <a:endParaRPr lang="nl-NL"/>
          </a:p>
        </p:txBody>
      </p:sp>
    </p:spTree>
    <p:extLst>
      <p:ext uri="{BB962C8B-B14F-4D97-AF65-F5344CB8AC3E}">
        <p14:creationId xmlns:p14="http://schemas.microsoft.com/office/powerpoint/2010/main" val="1752857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0115112C-617D-4500-B442-38127B4B2E81}" type="datetimeFigureOut">
              <a:rPr lang="nl-NL" smtClean="0"/>
              <a:t>14-7-2019</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EA77BC6F-E415-4B38-877C-8E3E90ABF826}" type="slidenum">
              <a:rPr lang="nl-NL" smtClean="0"/>
              <a:t>‹nr.›</a:t>
            </a:fld>
            <a:endParaRPr lang="nl-NL"/>
          </a:p>
        </p:txBody>
      </p:sp>
    </p:spTree>
    <p:extLst>
      <p:ext uri="{BB962C8B-B14F-4D97-AF65-F5344CB8AC3E}">
        <p14:creationId xmlns:p14="http://schemas.microsoft.com/office/powerpoint/2010/main" val="1486765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0115112C-617D-4500-B442-38127B4B2E81}" type="datetimeFigureOut">
              <a:rPr lang="nl-NL" smtClean="0"/>
              <a:t>14-7-2019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EA77BC6F-E415-4B38-877C-8E3E90ABF826}" type="slidenum">
              <a:rPr lang="nl-NL" smtClean="0"/>
              <a:t>‹nr.›</a:t>
            </a:fld>
            <a:endParaRPr lang="nl-NL"/>
          </a:p>
        </p:txBody>
      </p:sp>
    </p:spTree>
    <p:extLst>
      <p:ext uri="{BB962C8B-B14F-4D97-AF65-F5344CB8AC3E}">
        <p14:creationId xmlns:p14="http://schemas.microsoft.com/office/powerpoint/2010/main" val="15481943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0115112C-617D-4500-B442-38127B4B2E81}" type="datetimeFigureOut">
              <a:rPr lang="nl-NL" smtClean="0"/>
              <a:t>14-7-2019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EA77BC6F-E415-4B38-877C-8E3E90ABF826}" type="slidenum">
              <a:rPr lang="nl-NL" smtClean="0"/>
              <a:t>‹nr.›</a:t>
            </a:fld>
            <a:endParaRPr lang="nl-NL"/>
          </a:p>
        </p:txBody>
      </p:sp>
    </p:spTree>
    <p:extLst>
      <p:ext uri="{BB962C8B-B14F-4D97-AF65-F5344CB8AC3E}">
        <p14:creationId xmlns:p14="http://schemas.microsoft.com/office/powerpoint/2010/main" val="3192830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15112C-617D-4500-B442-38127B4B2E81}" type="datetimeFigureOut">
              <a:rPr lang="nl-NL" smtClean="0"/>
              <a:t>14-7-2019</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77BC6F-E415-4B38-877C-8E3E90ABF826}" type="slidenum">
              <a:rPr lang="nl-NL" smtClean="0"/>
              <a:t>‹nr.›</a:t>
            </a:fld>
            <a:endParaRPr lang="nl-NL"/>
          </a:p>
        </p:txBody>
      </p:sp>
    </p:spTree>
    <p:extLst>
      <p:ext uri="{BB962C8B-B14F-4D97-AF65-F5344CB8AC3E}">
        <p14:creationId xmlns:p14="http://schemas.microsoft.com/office/powerpoint/2010/main" val="8932294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audio" Target="../media/media1.wav"/><Relationship Id="rId1" Type="http://schemas.microsoft.com/office/2007/relationships/media" Target="../media/media1.wav"/><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audio" Target="../media/media1.wav"/><Relationship Id="rId1" Type="http://schemas.microsoft.com/office/2007/relationships/media" Target="../media/media1.wav"/><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187624" y="799381"/>
            <a:ext cx="6696744" cy="829419"/>
          </a:xfrm>
        </p:spPr>
        <p:txBody>
          <a:bodyPr>
            <a:normAutofit/>
          </a:bodyPr>
          <a:lstStyle/>
          <a:p>
            <a:r>
              <a:rPr lang="nl-NL" dirty="0"/>
              <a:t>Nu te koop in onze winkel!</a:t>
            </a:r>
          </a:p>
        </p:txBody>
      </p:sp>
      <p:sp>
        <p:nvSpPr>
          <p:cNvPr id="3" name="Ondertitel 2"/>
          <p:cNvSpPr>
            <a:spLocks noGrp="1"/>
          </p:cNvSpPr>
          <p:nvPr>
            <p:ph type="subTitle" idx="1"/>
          </p:nvPr>
        </p:nvSpPr>
        <p:spPr>
          <a:xfrm>
            <a:off x="395536" y="1700808"/>
            <a:ext cx="8424936" cy="4824536"/>
          </a:xfrm>
        </p:spPr>
        <p:txBody>
          <a:bodyPr>
            <a:normAutofit/>
          </a:bodyPr>
          <a:lstStyle/>
          <a:p>
            <a:r>
              <a:rPr lang="nl-NL" sz="1400" b="1" i="1" dirty="0"/>
              <a:t>‘Over historische wegen. Varen, rijden en sporen door de provincie Utrecht’ van R. </a:t>
            </a:r>
            <a:r>
              <a:rPr lang="nl-NL" sz="1400" b="1" i="1" dirty="0" err="1"/>
              <a:t>Blijdenstijn</a:t>
            </a:r>
            <a:r>
              <a:rPr lang="nl-NL" sz="1400" b="1" i="1" dirty="0"/>
              <a:t> en K. </a:t>
            </a:r>
            <a:r>
              <a:rPr lang="nl-NL" sz="1400" b="1" i="1" dirty="0" err="1"/>
              <a:t>Volkers</a:t>
            </a:r>
            <a:r>
              <a:rPr lang="nl-NL" sz="1400" b="1" i="1" dirty="0"/>
              <a:t> </a:t>
            </a:r>
          </a:p>
          <a:p>
            <a:pPr algn="l"/>
            <a:r>
              <a:rPr lang="nl-NL" sz="1400" b="1" dirty="0"/>
              <a:t>In de provincie Utrecht lopen tal van historische water-, land- en spoorwegen. In het hart van ons land komen de belangrijkste internationale noord-zuid- en oost-westverbindingen samen. Zij vormen een rijk erfgoed. Wegen verbinden niet alleen steden en dorpen, maar bieden de reiziger ook een venster op de omgeving met afwisselend industriële en natuurlijke landschappen.</a:t>
            </a:r>
          </a:p>
          <a:p>
            <a:pPr algn="l"/>
            <a:endParaRPr lang="nl-NL" sz="1400" b="1" dirty="0"/>
          </a:p>
          <a:p>
            <a:pPr algn="l"/>
            <a:endParaRPr lang="nl-NL" sz="1400" b="1" dirty="0"/>
          </a:p>
          <a:p>
            <a:pPr algn="l"/>
            <a:endParaRPr lang="nl-NL" sz="1400" b="1" dirty="0"/>
          </a:p>
          <a:p>
            <a:pPr algn="l"/>
            <a:endParaRPr lang="nl-NL" sz="1400" b="1" dirty="0"/>
          </a:p>
          <a:p>
            <a:pPr algn="l"/>
            <a:endParaRPr lang="nl-NL" sz="1400" b="1" dirty="0"/>
          </a:p>
          <a:p>
            <a:pPr algn="l"/>
            <a:endParaRPr lang="nl-NL" sz="1400" b="1" dirty="0"/>
          </a:p>
          <a:p>
            <a:pPr algn="l"/>
            <a:endParaRPr lang="nl-NL" sz="1400" b="1" dirty="0"/>
          </a:p>
          <a:p>
            <a:pPr algn="l"/>
            <a:endParaRPr lang="nl-NL" sz="1400" b="1" dirty="0"/>
          </a:p>
          <a:p>
            <a:pPr algn="l"/>
            <a:endParaRPr lang="nl-NL" sz="1400" b="1" dirty="0"/>
          </a:p>
          <a:p>
            <a:pPr algn="l"/>
            <a:endParaRPr lang="nl-NL" sz="1400" b="1" dirty="0"/>
          </a:p>
          <a:p>
            <a:pPr algn="l"/>
            <a:r>
              <a:rPr lang="nl-NL" sz="1400" b="1" dirty="0"/>
              <a:t>Ontdek de historie van de Rijnvaart naar Duitsland, de mislukte vaart tussen de Vecht en de Eem, de Via Regia op de zuidflank van de Heuvelrug, de kaarsrechte </a:t>
            </a:r>
            <a:r>
              <a:rPr lang="nl-NL" sz="1400" b="1" dirty="0" err="1"/>
              <a:t>Wegh</a:t>
            </a:r>
            <a:r>
              <a:rPr lang="nl-NL" sz="1400" b="1" dirty="0"/>
              <a:t> der </a:t>
            </a:r>
            <a:r>
              <a:rPr lang="nl-NL" sz="1400" b="1" dirty="0" err="1"/>
              <a:t>Weegen</a:t>
            </a:r>
            <a:r>
              <a:rPr lang="nl-NL" sz="1400" b="1" dirty="0"/>
              <a:t> dwars door de woeste heide en de verdwenen spoorlijn door de Utrechtse venen, met die curieuze spoorwegovergang over de A2. Wegen hebben een verhaal en u vindt ze in dit inspirerende, rijk geïllustreerde boek.</a:t>
            </a:r>
          </a:p>
          <a:p>
            <a:pPr algn="l"/>
            <a:endParaRPr lang="nl-NL" sz="1400" dirty="0"/>
          </a:p>
          <a:p>
            <a:pPr algn="l"/>
            <a:endParaRPr lang="nl-NL" sz="1400" dirty="0"/>
          </a:p>
          <a:p>
            <a:pPr algn="l"/>
            <a:endParaRPr lang="nl-NL" sz="1400" dirty="0"/>
          </a:p>
          <a:p>
            <a:pPr algn="l"/>
            <a:endParaRPr lang="nl-NL" sz="1400" dirty="0"/>
          </a:p>
          <a:p>
            <a:pPr algn="l"/>
            <a:endParaRPr lang="nl-NL" sz="1400" dirty="0"/>
          </a:p>
          <a:p>
            <a:pPr algn="l"/>
            <a:endParaRPr lang="nl-NL" sz="1400" dirty="0"/>
          </a:p>
          <a:p>
            <a:pPr algn="l"/>
            <a:endParaRPr lang="nl-NL" sz="1400" dirty="0"/>
          </a:p>
          <a:p>
            <a:pPr algn="l"/>
            <a:endParaRPr lang="nl-NL" sz="1400" dirty="0"/>
          </a:p>
          <a:p>
            <a:pPr algn="l"/>
            <a:endParaRPr lang="nl-NL" sz="1400" dirty="0"/>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71800" y="332656"/>
            <a:ext cx="3143250"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Afbeelding 5" descr="http://www.stokerkade.nl/assets/Oude-Wegen-omslag.jpg"/>
          <p:cNvPicPr/>
          <p:nvPr/>
        </p:nvPicPr>
        <p:blipFill>
          <a:blip r:embed="rId5">
            <a:extLst>
              <a:ext uri="{28A0092B-C50C-407E-A947-70E740481C1C}">
                <a14:useLocalDpi xmlns:a14="http://schemas.microsoft.com/office/drawing/2010/main" val="0"/>
              </a:ext>
            </a:extLst>
          </a:blip>
          <a:srcRect/>
          <a:stretch>
            <a:fillRect/>
          </a:stretch>
        </p:blipFill>
        <p:spPr bwMode="auto">
          <a:xfrm>
            <a:off x="3430797" y="2924944"/>
            <a:ext cx="2247900" cy="2447925"/>
          </a:xfrm>
          <a:prstGeom prst="rect">
            <a:avLst/>
          </a:prstGeom>
          <a:noFill/>
          <a:ln>
            <a:noFill/>
          </a:ln>
        </p:spPr>
      </p:pic>
      <p:pic>
        <p:nvPicPr>
          <p:cNvPr id="4" name="Audiobestand 3">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6"/>
          <a:stretch>
            <a:fillRect/>
          </a:stretch>
        </p:blipFill>
        <p:spPr>
          <a:xfrm>
            <a:off x="8318500" y="6032500"/>
            <a:ext cx="609600" cy="609600"/>
          </a:xfrm>
          <a:prstGeom prst="rect">
            <a:avLst/>
          </a:prstGeom>
        </p:spPr>
      </p:pic>
    </p:spTree>
    <p:extLst>
      <p:ext uri="{BB962C8B-B14F-4D97-AF65-F5344CB8AC3E}">
        <p14:creationId xmlns:p14="http://schemas.microsoft.com/office/powerpoint/2010/main" val="2617746142"/>
      </p:ext>
    </p:extLst>
  </p:cSld>
  <p:clrMapOvr>
    <a:masterClrMapping/>
  </p:clrMapOvr>
  <mc:AlternateContent xmlns:mc="http://schemas.openxmlformats.org/markup-compatibility/2006" xmlns:p14="http://schemas.microsoft.com/office/powerpoint/2010/main">
    <mc:Choice Requires="p14">
      <p:transition spd="slow" p14:dur="2000" advTm="19342"/>
    </mc:Choice>
    <mc:Fallback xmlns="">
      <p:transition spd="slow" advTm="19342"/>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4"/>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187624" y="799381"/>
            <a:ext cx="6696744" cy="829419"/>
          </a:xfrm>
        </p:spPr>
        <p:txBody>
          <a:bodyPr>
            <a:normAutofit/>
          </a:bodyPr>
          <a:lstStyle/>
          <a:p>
            <a:r>
              <a:rPr lang="nl-NL" dirty="0"/>
              <a:t>Nu te koop in onze winkel!</a:t>
            </a: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71800" y="332656"/>
            <a:ext cx="3143250"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Audiobestand 3">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8318500" y="6032500"/>
            <a:ext cx="609600" cy="609600"/>
          </a:xfrm>
          <a:prstGeom prst="rect">
            <a:avLst/>
          </a:prstGeom>
        </p:spPr>
      </p:pic>
      <p:sp>
        <p:nvSpPr>
          <p:cNvPr id="5" name="Ondertitel 4"/>
          <p:cNvSpPr>
            <a:spLocks noGrp="1"/>
          </p:cNvSpPr>
          <p:nvPr>
            <p:ph type="subTitle" idx="1"/>
          </p:nvPr>
        </p:nvSpPr>
        <p:spPr>
          <a:xfrm>
            <a:off x="251520" y="1628800"/>
            <a:ext cx="8676580" cy="5013300"/>
          </a:xfrm>
        </p:spPr>
        <p:txBody>
          <a:bodyPr>
            <a:normAutofit fontScale="92500"/>
          </a:bodyPr>
          <a:lstStyle/>
          <a:p>
            <a:r>
              <a:rPr lang="nl-NL" sz="1400" b="1" i="1" dirty="0"/>
              <a:t>‘Tastbare Tijd 2.0, cultuurhistorische atlas van de provincie Utrecht’ van R. </a:t>
            </a:r>
            <a:r>
              <a:rPr lang="nl-NL" sz="1400" b="1" i="1" dirty="0" err="1"/>
              <a:t>Blijdenstijn</a:t>
            </a:r>
            <a:endParaRPr lang="nl-NL" sz="1400" b="1" i="1" dirty="0"/>
          </a:p>
          <a:p>
            <a:pPr algn="l"/>
            <a:endParaRPr lang="nl-NL" sz="1400" dirty="0"/>
          </a:p>
          <a:p>
            <a:pPr algn="l"/>
            <a:endParaRPr lang="nl-NL" sz="1400" dirty="0"/>
          </a:p>
          <a:p>
            <a:pPr algn="l"/>
            <a:endParaRPr lang="nl-NL" sz="1400" dirty="0"/>
          </a:p>
          <a:p>
            <a:pPr algn="l"/>
            <a:endParaRPr lang="nl-NL" sz="1400" dirty="0"/>
          </a:p>
          <a:p>
            <a:pPr algn="l"/>
            <a:endParaRPr lang="nl-NL" sz="1400" dirty="0"/>
          </a:p>
          <a:p>
            <a:pPr algn="l"/>
            <a:endParaRPr lang="nl-NL" sz="1400" dirty="0"/>
          </a:p>
          <a:p>
            <a:pPr algn="l"/>
            <a:endParaRPr lang="nl-NL" sz="1400" dirty="0"/>
          </a:p>
          <a:p>
            <a:pPr algn="l"/>
            <a:endParaRPr lang="nl-NL" sz="1400" dirty="0"/>
          </a:p>
          <a:p>
            <a:pPr algn="l"/>
            <a:endParaRPr lang="nl-NL" sz="1400" dirty="0"/>
          </a:p>
          <a:p>
            <a:pPr algn="l"/>
            <a:endParaRPr lang="nl-NL" sz="1400" dirty="0"/>
          </a:p>
          <a:p>
            <a:pPr algn="l"/>
            <a:endParaRPr lang="nl-NL" sz="1400" dirty="0"/>
          </a:p>
          <a:p>
            <a:pPr algn="l"/>
            <a:endParaRPr lang="nl-NL" sz="1400" dirty="0"/>
          </a:p>
          <a:p>
            <a:pPr algn="l"/>
            <a:endParaRPr lang="nl-NL" sz="1400" dirty="0"/>
          </a:p>
          <a:p>
            <a:pPr algn="l"/>
            <a:r>
              <a:rPr lang="nl-NL" sz="1400" b="1" dirty="0"/>
              <a:t>Tastbare Tijd 2.0 bevat historische en nieuwe kaarten. Het verhaal over de ruimtelijke ontwikkeling van de provincie Utrecht is in deze vernieuwde versie nog completer. Bovendien heeft de auteur drie nieuwe hoofdstukken toegevoegd aan de atlas: over het ontstaan van de provincie Utrecht, over de Infrastructuur en over Kastelen en buitenplaatsen. Het hoofdstuk Militair Erfgoed is uitgebreid en loopt nu van de Romeinse Limes tot aan het eind 2014 geopende Park Vliegbasis Soesterberg. In het tweede deel van het boek de cultuurhistorische ontwikkelingen per deelgebied – Utrechtse Heuvelrug, Kromme Rijn en Langbroek, Oude Rijn, De Vecht, </a:t>
            </a:r>
            <a:r>
              <a:rPr lang="nl-NL" sz="1400" b="1" dirty="0" err="1"/>
              <a:t>Nederrijn</a:t>
            </a:r>
            <a:r>
              <a:rPr lang="nl-NL" sz="1400" b="1" dirty="0"/>
              <a:t> en Lek, </a:t>
            </a:r>
            <a:r>
              <a:rPr lang="nl-NL" sz="1400" b="1" dirty="0" err="1"/>
              <a:t>Lopikerwaard</a:t>
            </a:r>
            <a:r>
              <a:rPr lang="nl-NL" sz="1400" b="1" dirty="0"/>
              <a:t>, Schalkwijk en Vianen, De Venen, Vechtplassen, Eemland en Gelderse Vallei beschreven. Dit gebeurt aan de hand van up </a:t>
            </a:r>
            <a:r>
              <a:rPr lang="nl-NL" sz="1400" b="1" dirty="0" err="1"/>
              <a:t>to</a:t>
            </a:r>
            <a:r>
              <a:rPr lang="nl-NL" sz="1400" b="1" dirty="0"/>
              <a:t> date </a:t>
            </a:r>
            <a:r>
              <a:rPr lang="nl-NL" sz="1400" b="1" dirty="0" err="1"/>
              <a:t>tijdlaagkaarten</a:t>
            </a:r>
            <a:r>
              <a:rPr lang="nl-NL" sz="1400" b="1" dirty="0"/>
              <a:t>, die de ontwikkeling stapsgewijs tonen, en vele spectaculaire luchtfoto’s. </a:t>
            </a:r>
          </a:p>
          <a:p>
            <a:pPr algn="l"/>
            <a:endParaRPr lang="nl-NL" sz="1400" dirty="0"/>
          </a:p>
        </p:txBody>
      </p:sp>
      <p:pic>
        <p:nvPicPr>
          <p:cNvPr id="8" name="Afbeelding 7" descr="http://www.stokerkade.nl/assets/cover_TastbareTijd15_240px.jpg"/>
          <p:cNvPicPr/>
          <p:nvPr/>
        </p:nvPicPr>
        <p:blipFill>
          <a:blip r:embed="rId6">
            <a:extLst>
              <a:ext uri="{28A0092B-C50C-407E-A947-70E740481C1C}">
                <a14:useLocalDpi xmlns:a14="http://schemas.microsoft.com/office/drawing/2010/main" val="0"/>
              </a:ext>
            </a:extLst>
          </a:blip>
          <a:srcRect/>
          <a:stretch>
            <a:fillRect/>
          </a:stretch>
        </p:blipFill>
        <p:spPr bwMode="auto">
          <a:xfrm>
            <a:off x="3429000" y="1962150"/>
            <a:ext cx="2223120" cy="2907010"/>
          </a:xfrm>
          <a:prstGeom prst="rect">
            <a:avLst/>
          </a:prstGeom>
          <a:noFill/>
          <a:ln>
            <a:noFill/>
          </a:ln>
        </p:spPr>
      </p:pic>
    </p:spTree>
    <p:extLst>
      <p:ext uri="{BB962C8B-B14F-4D97-AF65-F5344CB8AC3E}">
        <p14:creationId xmlns:p14="http://schemas.microsoft.com/office/powerpoint/2010/main" val="3765042406"/>
      </p:ext>
    </p:extLst>
  </p:cSld>
  <p:clrMapOvr>
    <a:masterClrMapping/>
  </p:clrMapOvr>
  <mc:AlternateContent xmlns:mc="http://schemas.openxmlformats.org/markup-compatibility/2006" xmlns:p14="http://schemas.microsoft.com/office/powerpoint/2010/main">
    <mc:Choice Requires="p14">
      <p:transition spd="slow" p14:dur="2000" advTm="19342"/>
    </mc:Choice>
    <mc:Fallback xmlns="">
      <p:transition spd="slow" advTm="19342"/>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4"/>
                </p:tgtEl>
              </p:cMediaNode>
            </p:audio>
          </p:childTnLst>
        </p:cTn>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334</Words>
  <Application>Microsoft Office PowerPoint</Application>
  <PresentationFormat>Diavoorstelling (4:3)</PresentationFormat>
  <Paragraphs>37</Paragraphs>
  <Slides>2</Slides>
  <Notes>0</Notes>
  <HiddenSlides>0</HiddenSlides>
  <MMClips>2</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2</vt:i4>
      </vt:variant>
    </vt:vector>
  </HeadingPairs>
  <TitlesOfParts>
    <vt:vector size="5" baseType="lpstr">
      <vt:lpstr>Arial</vt:lpstr>
      <vt:lpstr>Calibri</vt:lpstr>
      <vt:lpstr>Kantoorthema</vt:lpstr>
      <vt:lpstr>Nu te koop in onze winkel!</vt:lpstr>
      <vt:lpstr>Nu te koop in onze winkel!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 te koop in onze winkel!</dc:title>
  <dc:creator>pepegeluk@gmail.com</dc:creator>
  <cp:lastModifiedBy>Dorine Broeksma</cp:lastModifiedBy>
  <cp:revision>6</cp:revision>
  <dcterms:created xsi:type="dcterms:W3CDTF">2019-07-14T10:31:33Z</dcterms:created>
  <dcterms:modified xsi:type="dcterms:W3CDTF">2019-07-14T15:46:13Z</dcterms:modified>
</cp:coreProperties>
</file>